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0000"/>
    <a:srgbClr val="00003C"/>
    <a:srgbClr val="000036"/>
    <a:srgbClr val="000066"/>
    <a:srgbClr val="CCFFFF"/>
    <a:srgbClr val="0100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3907" autoAdjust="0"/>
  </p:normalViewPr>
  <p:slideViewPr>
    <p:cSldViewPr>
      <p:cViewPr varScale="1">
        <p:scale>
          <a:sx n="68" d="100"/>
          <a:sy n="68" d="100"/>
        </p:scale>
        <p:origin x="-2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BCE0EB-C2C6-4663-ADC4-351C9107A6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6CBA85-2147-4A86-A838-F11C3611F35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A9212D-DD6D-4DD1-91D8-400C0E18453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1AE80-E75F-4D35-B027-6A53A67A24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E15E2E-D720-4FA5-AA51-DCAC44F798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29E189-6EC0-42B6-AC52-526E6CBBB00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FAE6D0-443A-47C6-9D65-93C9E694017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37F57D-EB66-4E6A-A89B-7C77F8CE65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C699DFA-65C3-4298-BB89-63D936CAC4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0BF9C5-4277-47C0-836C-8EB2362ABB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E2ACF4-2234-475A-BD2E-8674D828B11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609600"/>
            <a:ext cx="8001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BAD2D645-E849-429A-9B94-12E808C6A5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8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CAC Futura Casual" pitchFamily="2" charset="0"/>
        </a:defRPr>
      </a:lvl2pPr>
      <a:lvl3pPr algn="ctr" rtl="0" eaLnBrk="1" fontAlgn="base" hangingPunct="1">
        <a:spcBef>
          <a:spcPct val="0"/>
        </a:spcBef>
        <a:spcAft>
          <a:spcPct val="0"/>
        </a:spcAft>
        <a:defRPr sz="4800">
          <a:solidFill>
            <a:schemeClr val="bg1"/>
          </a:solidFill>
          <a:latin typeface="CAC Futura Casual" pitchFamily="2" charset="0"/>
        </a:defRPr>
      </a:lvl3pPr>
      <a:lvl4pPr algn="ctr" rtl="0" eaLnBrk="1" fontAlgn="base" hangingPunct="1">
        <a:spcBef>
          <a:spcPct val="0"/>
        </a:spcBef>
        <a:spcAft>
          <a:spcPct val="0"/>
        </a:spcAft>
        <a:defRPr sz="4800">
          <a:solidFill>
            <a:schemeClr val="bg1"/>
          </a:solidFill>
          <a:latin typeface="CAC Futura Casual" pitchFamily="2" charset="0"/>
        </a:defRPr>
      </a:lvl4pPr>
      <a:lvl5pPr algn="ctr" rtl="0" eaLnBrk="1" fontAlgn="base" hangingPunct="1">
        <a:spcBef>
          <a:spcPct val="0"/>
        </a:spcBef>
        <a:spcAft>
          <a:spcPct val="0"/>
        </a:spcAft>
        <a:defRPr sz="4800">
          <a:solidFill>
            <a:schemeClr val="bg1"/>
          </a:solidFill>
          <a:latin typeface="CAC Futura Casual" pitchFamily="2" charset="0"/>
        </a:defRPr>
      </a:lvl5pPr>
      <a:lvl6pPr marL="457200" algn="ctr" rtl="0" eaLnBrk="1" fontAlgn="base" hangingPunct="1">
        <a:spcBef>
          <a:spcPct val="0"/>
        </a:spcBef>
        <a:spcAft>
          <a:spcPct val="0"/>
        </a:spcAft>
        <a:defRPr sz="4800">
          <a:solidFill>
            <a:schemeClr val="bg1"/>
          </a:solidFill>
          <a:latin typeface="CAC Futura Casual" pitchFamily="2" charset="0"/>
        </a:defRPr>
      </a:lvl6pPr>
      <a:lvl7pPr marL="914400" algn="ctr" rtl="0" eaLnBrk="1" fontAlgn="base" hangingPunct="1">
        <a:spcBef>
          <a:spcPct val="0"/>
        </a:spcBef>
        <a:spcAft>
          <a:spcPct val="0"/>
        </a:spcAft>
        <a:defRPr sz="4800">
          <a:solidFill>
            <a:schemeClr val="bg1"/>
          </a:solidFill>
          <a:latin typeface="CAC Futura Casual" pitchFamily="2" charset="0"/>
        </a:defRPr>
      </a:lvl7pPr>
      <a:lvl8pPr marL="1371600" algn="ctr" rtl="0" eaLnBrk="1" fontAlgn="base" hangingPunct="1">
        <a:spcBef>
          <a:spcPct val="0"/>
        </a:spcBef>
        <a:spcAft>
          <a:spcPct val="0"/>
        </a:spcAft>
        <a:defRPr sz="4800">
          <a:solidFill>
            <a:schemeClr val="bg1"/>
          </a:solidFill>
          <a:latin typeface="CAC Futura Casual" pitchFamily="2" charset="0"/>
        </a:defRPr>
      </a:lvl8pPr>
      <a:lvl9pPr marL="1828800" algn="ctr" rtl="0" eaLnBrk="1" fontAlgn="base" hangingPunct="1">
        <a:spcBef>
          <a:spcPct val="0"/>
        </a:spcBef>
        <a:spcAft>
          <a:spcPct val="0"/>
        </a:spcAft>
        <a:defRPr sz="4800">
          <a:solidFill>
            <a:schemeClr val="bg1"/>
          </a:solidFill>
          <a:latin typeface="CAC Futura Casual" pitchFamily="2" charset="0"/>
        </a:defRPr>
      </a:lvl9pPr>
    </p:titleStyle>
    <p:bodyStyle>
      <a:lvl1pPr marL="342900" indent="-342900" algn="l" rtl="0" eaLnBrk="1" fontAlgn="base" hangingPunct="1">
        <a:spcBef>
          <a:spcPct val="20000"/>
        </a:spcBef>
        <a:spcAft>
          <a:spcPct val="0"/>
        </a:spcAft>
        <a:buSzPct val="80000"/>
        <a:buFont typeface="Wingdings" pitchFamily="2" charset="2"/>
        <a:buChar char="§"/>
        <a:defRPr sz="4400">
          <a:solidFill>
            <a:schemeClr val="bg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buChar char="§"/>
        <a:defRPr sz="4000">
          <a:solidFill>
            <a:schemeClr val="bg1"/>
          </a:solidFill>
          <a:latin typeface="+mn-lt"/>
        </a:defRPr>
      </a:lvl2pPr>
      <a:lvl3pPr marL="1143000" indent="-228600" algn="l" rtl="0" eaLnBrk="1" fontAlgn="base" hangingPunct="1">
        <a:spcBef>
          <a:spcPct val="20000"/>
        </a:spcBef>
        <a:spcAft>
          <a:spcPct val="0"/>
        </a:spcAft>
        <a:buSzPct val="80000"/>
        <a:buFont typeface="Wingdings" pitchFamily="2" charset="2"/>
        <a:buChar char="§"/>
        <a:defRPr sz="3600">
          <a:solidFill>
            <a:schemeClr val="bg1"/>
          </a:solidFill>
          <a:latin typeface="+mn-lt"/>
        </a:defRPr>
      </a:lvl3pPr>
      <a:lvl4pPr marL="1600200" indent="-228600" algn="l" rtl="0" eaLnBrk="1" fontAlgn="base" hangingPunct="1">
        <a:spcBef>
          <a:spcPct val="20000"/>
        </a:spcBef>
        <a:spcAft>
          <a:spcPct val="0"/>
        </a:spcAft>
        <a:buSzPct val="80000"/>
        <a:buFont typeface="Wingdings" pitchFamily="2" charset="2"/>
        <a:buChar char="§"/>
        <a:defRPr sz="3200">
          <a:solidFill>
            <a:schemeClr val="bg1"/>
          </a:solidFill>
          <a:latin typeface="+mn-lt"/>
        </a:defRPr>
      </a:lvl4pPr>
      <a:lvl5pPr marL="2057400" indent="-228600" algn="l" rtl="0" eaLnBrk="1" fontAlgn="base" hangingPunct="1">
        <a:spcBef>
          <a:spcPct val="20000"/>
        </a:spcBef>
        <a:spcAft>
          <a:spcPct val="0"/>
        </a:spcAft>
        <a:buSzPct val="80000"/>
        <a:buFont typeface="Wingdings" pitchFamily="2" charset="2"/>
        <a:buChar char="§"/>
        <a:defRPr sz="3200">
          <a:solidFill>
            <a:schemeClr val="bg1"/>
          </a:solidFill>
          <a:latin typeface="+mn-lt"/>
        </a:defRPr>
      </a:lvl5pPr>
      <a:lvl6pPr marL="2514600" indent="-228600" algn="l" rtl="0" eaLnBrk="1" fontAlgn="base" hangingPunct="1">
        <a:spcBef>
          <a:spcPct val="20000"/>
        </a:spcBef>
        <a:spcAft>
          <a:spcPct val="0"/>
        </a:spcAft>
        <a:buSzPct val="80000"/>
        <a:buFont typeface="Wingdings" pitchFamily="2" charset="2"/>
        <a:buChar char="§"/>
        <a:defRPr sz="3200">
          <a:solidFill>
            <a:schemeClr val="bg1"/>
          </a:solidFill>
          <a:latin typeface="+mn-lt"/>
        </a:defRPr>
      </a:lvl6pPr>
      <a:lvl7pPr marL="2971800" indent="-228600" algn="l" rtl="0" eaLnBrk="1" fontAlgn="base" hangingPunct="1">
        <a:spcBef>
          <a:spcPct val="20000"/>
        </a:spcBef>
        <a:spcAft>
          <a:spcPct val="0"/>
        </a:spcAft>
        <a:buSzPct val="80000"/>
        <a:buFont typeface="Wingdings" pitchFamily="2" charset="2"/>
        <a:buChar char="§"/>
        <a:defRPr sz="3200">
          <a:solidFill>
            <a:schemeClr val="bg1"/>
          </a:solidFill>
          <a:latin typeface="+mn-lt"/>
        </a:defRPr>
      </a:lvl7pPr>
      <a:lvl8pPr marL="3429000" indent="-228600" algn="l" rtl="0" eaLnBrk="1" fontAlgn="base" hangingPunct="1">
        <a:spcBef>
          <a:spcPct val="20000"/>
        </a:spcBef>
        <a:spcAft>
          <a:spcPct val="0"/>
        </a:spcAft>
        <a:buSzPct val="80000"/>
        <a:buFont typeface="Wingdings" pitchFamily="2" charset="2"/>
        <a:buChar char="§"/>
        <a:defRPr sz="3200">
          <a:solidFill>
            <a:schemeClr val="bg1"/>
          </a:solidFill>
          <a:latin typeface="+mn-lt"/>
        </a:defRPr>
      </a:lvl8pPr>
      <a:lvl9pPr marL="3886200" indent="-228600" algn="l" rtl="0" eaLnBrk="1" fontAlgn="base" hangingPunct="1">
        <a:spcBef>
          <a:spcPct val="20000"/>
        </a:spcBef>
        <a:spcAft>
          <a:spcPct val="0"/>
        </a:spcAft>
        <a:buSzPct val="80000"/>
        <a:buFont typeface="Wingdings" pitchFamily="2" charset="2"/>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2286000"/>
            <a:ext cx="7772400" cy="1143000"/>
          </a:xfrm>
        </p:spPr>
        <p:txBody>
          <a:bodyPr/>
          <a:lstStyle/>
          <a:p>
            <a:r>
              <a:rPr lang="en-US" dirty="0" smtClean="0">
                <a:latin typeface="Rockwell" pitchFamily="18" charset="0"/>
              </a:rPr>
              <a:t>Chapter 3</a:t>
            </a:r>
            <a:endParaRPr lang="en-US" dirty="0">
              <a:latin typeface="Rockwell" pitchFamily="18" charset="0"/>
            </a:endParaRPr>
          </a:p>
        </p:txBody>
      </p:sp>
      <p:sp>
        <p:nvSpPr>
          <p:cNvPr id="2053" name="Rectangle 5"/>
          <p:cNvSpPr>
            <a:spLocks noGrp="1" noChangeArrowheads="1"/>
          </p:cNvSpPr>
          <p:nvPr>
            <p:ph type="subTitle" idx="1"/>
          </p:nvPr>
        </p:nvSpPr>
        <p:spPr>
          <a:xfrm>
            <a:off x="1371600" y="3429000"/>
            <a:ext cx="6400800" cy="1752600"/>
          </a:xfrm>
        </p:spPr>
        <p:txBody>
          <a:bodyPr/>
          <a:lstStyle/>
          <a:p>
            <a:r>
              <a:rPr lang="en-US" dirty="0" smtClean="0">
                <a:latin typeface="Rockwell" pitchFamily="18" charset="0"/>
              </a:rPr>
              <a:t>Class Discussion</a:t>
            </a:r>
            <a:endParaRPr lang="en-US" dirty="0">
              <a:latin typeface="Rockwell"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90800" y="762000"/>
            <a:ext cx="3898461"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1676400"/>
          </a:xfrm>
        </p:spPr>
        <p:txBody>
          <a:bodyPr/>
          <a:lstStyle/>
          <a:p>
            <a:pPr algn="l"/>
            <a:r>
              <a:rPr lang="en-US" sz="2400" dirty="0" smtClean="0"/>
              <a:t/>
            </a:r>
            <a:br>
              <a:rPr lang="en-US" sz="2400" dirty="0" smtClean="0"/>
            </a:br>
            <a:r>
              <a:rPr lang="en-US" sz="2400" dirty="0" smtClean="0">
                <a:latin typeface="Rockwell" pitchFamily="18" charset="0"/>
              </a:rPr>
              <a:t>#5: Describe and analyze the English government’s relationship with the colonies in the 17th century. Is the term benign neglect an accurate description of English colonial policy? </a:t>
            </a:r>
            <a:endParaRPr lang="en-US" sz="2400" dirty="0">
              <a:latin typeface="Rockwell" pitchFamily="18" charset="0"/>
            </a:endParaRPr>
          </a:p>
        </p:txBody>
      </p:sp>
      <p:sp>
        <p:nvSpPr>
          <p:cNvPr id="3" name="Content Placeholder 2"/>
          <p:cNvSpPr>
            <a:spLocks noGrp="1"/>
          </p:cNvSpPr>
          <p:nvPr>
            <p:ph idx="1"/>
          </p:nvPr>
        </p:nvSpPr>
        <p:spPr>
          <a:xfrm>
            <a:off x="533400" y="2362200"/>
            <a:ext cx="8077200" cy="3733800"/>
          </a:xfrm>
        </p:spPr>
        <p:txBody>
          <a:bodyPr/>
          <a:lstStyle/>
          <a:p>
            <a:pPr>
              <a:buNone/>
            </a:pPr>
            <a:endParaRPr lang="en-US" dirty="0" smtClean="0"/>
          </a:p>
          <a:p>
            <a:r>
              <a:rPr lang="en-US" sz="2800" dirty="0" smtClean="0">
                <a:latin typeface="Rockwell" pitchFamily="18" charset="0"/>
              </a:rPr>
              <a:t>New England Confederation </a:t>
            </a:r>
          </a:p>
          <a:p>
            <a:r>
              <a:rPr lang="en-US" sz="2800" dirty="0" smtClean="0">
                <a:latin typeface="Rockwell" pitchFamily="18" charset="0"/>
              </a:rPr>
              <a:t>Dominion </a:t>
            </a:r>
            <a:r>
              <a:rPr lang="en-US" sz="2800" dirty="0" smtClean="0">
                <a:latin typeface="Rockwell" pitchFamily="18" charset="0"/>
              </a:rPr>
              <a:t>of New England </a:t>
            </a:r>
          </a:p>
          <a:p>
            <a:r>
              <a:rPr lang="en-US" sz="2800" dirty="0" smtClean="0">
                <a:latin typeface="Rockwell" pitchFamily="18" charset="0"/>
              </a:rPr>
              <a:t>Navigation </a:t>
            </a:r>
            <a:r>
              <a:rPr lang="en-US" sz="2800" dirty="0" smtClean="0">
                <a:latin typeface="Rockwell" pitchFamily="18" charset="0"/>
              </a:rPr>
              <a:t>Laws </a:t>
            </a:r>
          </a:p>
          <a:p>
            <a:r>
              <a:rPr lang="en-US" sz="2800" dirty="0" smtClean="0">
                <a:latin typeface="Rockwell" pitchFamily="18" charset="0"/>
              </a:rPr>
              <a:t>Glorious </a:t>
            </a:r>
            <a:r>
              <a:rPr lang="en-US" sz="2800" dirty="0" smtClean="0">
                <a:latin typeface="Rockwell" pitchFamily="18" charset="0"/>
              </a:rPr>
              <a:t>Revolution </a:t>
            </a:r>
          </a:p>
          <a:p>
            <a:r>
              <a:rPr lang="en-US" sz="2800" dirty="0" smtClean="0">
                <a:latin typeface="Rockwell" pitchFamily="18" charset="0"/>
              </a:rPr>
              <a:t>Salutary </a:t>
            </a:r>
            <a:r>
              <a:rPr lang="en-US" sz="2800" dirty="0" smtClean="0">
                <a:latin typeface="Rockwell" pitchFamily="18" charset="0"/>
              </a:rPr>
              <a:t>“Benign” Neglect * </a:t>
            </a:r>
          </a:p>
          <a:p>
            <a:endParaRPr lang="en-US" sz="28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09600" y="1219200"/>
            <a:ext cx="3679525" cy="44196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105400" y="457200"/>
            <a:ext cx="3106239"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33425" y="790575"/>
            <a:ext cx="767715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33400" y="838200"/>
            <a:ext cx="3962400" cy="336343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724400" y="838200"/>
            <a:ext cx="3955133" cy="32766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066800" y="4648200"/>
            <a:ext cx="690118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8001000" cy="1752600"/>
          </a:xfrm>
        </p:spPr>
        <p:txBody>
          <a:bodyPr/>
          <a:lstStyle/>
          <a:p>
            <a:pPr algn="l"/>
            <a:r>
              <a:rPr lang="en-US" sz="2800" dirty="0" smtClean="0"/>
              <a:t/>
            </a:r>
            <a:br>
              <a:rPr lang="en-US" sz="2800" dirty="0" smtClean="0"/>
            </a:br>
            <a:r>
              <a:rPr lang="en-US" sz="2400" dirty="0" smtClean="0">
                <a:latin typeface="Rockwell" pitchFamily="18" charset="0"/>
              </a:rPr>
              <a:t>#6: What economic, social, and ethnic conditions typical of the early southern colonies were generally absent in the New England and middle colonies? What characteristics did the middle colonies have that were not generally present in the south? * </a:t>
            </a:r>
            <a:endParaRPr lang="en-US" sz="2400" dirty="0">
              <a:latin typeface="Rockwell" pitchFamily="18" charset="0"/>
            </a:endParaRPr>
          </a:p>
        </p:txBody>
      </p:sp>
      <p:sp>
        <p:nvSpPr>
          <p:cNvPr id="4" name="Content Placeholder 3"/>
          <p:cNvSpPr>
            <a:spLocks noGrp="1"/>
          </p:cNvSpPr>
          <p:nvPr>
            <p:ph idx="1"/>
          </p:nvPr>
        </p:nvSpPr>
        <p:spPr>
          <a:xfrm>
            <a:off x="533400" y="2667000"/>
            <a:ext cx="8077200" cy="3429000"/>
          </a:xfrm>
        </p:spPr>
        <p:txBody>
          <a:bodyPr/>
          <a:lstStyle/>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457200" y="457200"/>
            <a:ext cx="8153400" cy="587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dirty="0"/>
          </a:p>
        </p:txBody>
      </p:sp>
      <p:sp>
        <p:nvSpPr>
          <p:cNvPr id="3075" name="Rectangle 3"/>
          <p:cNvSpPr>
            <a:spLocks noGrp="1" noChangeArrowheads="1"/>
          </p:cNvSpPr>
          <p:nvPr>
            <p:ph type="body" idx="1"/>
          </p:nvPr>
        </p:nvSpPr>
        <p:spPr/>
        <p:txBody>
          <a:bodyPr/>
          <a:lstStyle/>
          <a:p>
            <a:endParaRPr lang="en-US"/>
          </a:p>
        </p:txBody>
      </p:sp>
      <p:pic>
        <p:nvPicPr>
          <p:cNvPr id="3076" name="Picture 4"/>
          <p:cNvPicPr>
            <a:picLocks noChangeAspect="1" noChangeArrowheads="1"/>
          </p:cNvPicPr>
          <p:nvPr/>
        </p:nvPicPr>
        <p:blipFill>
          <a:blip r:embed="rId2" cstate="print"/>
          <a:srcRect/>
          <a:stretch>
            <a:fillRect/>
          </a:stretch>
        </p:blipFill>
        <p:spPr bwMode="auto">
          <a:xfrm>
            <a:off x="457200" y="381001"/>
            <a:ext cx="8153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latin typeface="+mj-lt"/>
                <a:ea typeface="+mj-ea"/>
                <a:cs typeface="+mj-cs"/>
              </a:rPr>
              <a:t/>
            </a:r>
            <a:br>
              <a:rPr lang="en-US" dirty="0">
                <a:solidFill>
                  <a:schemeClr val="bg1"/>
                </a:solidFill>
                <a:latin typeface="+mj-lt"/>
                <a:ea typeface="+mj-ea"/>
                <a:cs typeface="+mj-cs"/>
              </a:rPr>
            </a:br>
            <a:r>
              <a:rPr lang="en-US" sz="3200" dirty="0">
                <a:solidFill>
                  <a:schemeClr val="bg1"/>
                </a:solidFill>
                <a:latin typeface="Rockwell" pitchFamily="18" charset="0"/>
              </a:rPr>
              <a:t>#1: Compare and contrast the New England, Middle, and Southern Colonies.</a:t>
            </a:r>
            <a:r>
              <a:rPr lang="en-US" sz="3200" dirty="0">
                <a:solidFill>
                  <a:schemeClr val="bg1"/>
                </a:solidFill>
                <a:latin typeface="+mj-lt"/>
                <a:ea typeface="+mj-ea"/>
                <a:cs typeface="+mj-cs"/>
              </a:rPr>
              <a:t> </a:t>
            </a:r>
            <a:endParaRPr lang="en-US" sz="3200" dirty="0"/>
          </a:p>
        </p:txBody>
      </p:sp>
      <p:sp>
        <p:nvSpPr>
          <p:cNvPr id="3" name="Content Placeholder 2"/>
          <p:cNvSpPr>
            <a:spLocks noGrp="1"/>
          </p:cNvSpPr>
          <p:nvPr>
            <p:ph idx="1"/>
          </p:nvPr>
        </p:nvSpPr>
        <p:spPr>
          <a:xfrm>
            <a:off x="533400" y="1981200"/>
            <a:ext cx="8077200" cy="4114800"/>
          </a:xfrm>
        </p:spPr>
        <p:txBody>
          <a:bodyPr/>
          <a:lstStyle/>
          <a:p>
            <a:pPr>
              <a:buNone/>
            </a:pPr>
            <a:endParaRPr lang="en-US" sz="2800" dirty="0" smtClean="0">
              <a:solidFill>
                <a:schemeClr val="bg1"/>
              </a:solidFill>
              <a:latin typeface="Rockwell" pitchFamily="18" charset="0"/>
            </a:endParaRPr>
          </a:p>
          <a:p>
            <a:pPr>
              <a:buNone/>
            </a:pPr>
            <a:r>
              <a:rPr lang="en-US" sz="2800" dirty="0" smtClean="0">
                <a:solidFill>
                  <a:schemeClr val="bg1"/>
                </a:solidFill>
                <a:latin typeface="Rockwell" pitchFamily="18" charset="0"/>
              </a:rPr>
              <a:t>•</a:t>
            </a:r>
            <a:r>
              <a:rPr lang="en-US" sz="2800" dirty="0">
                <a:solidFill>
                  <a:schemeClr val="bg1"/>
                </a:solidFill>
                <a:latin typeface="Rockwell" pitchFamily="18" charset="0"/>
              </a:rPr>
              <a:t>Motives for Founding </a:t>
            </a:r>
            <a:endParaRPr lang="en-US" sz="2800" dirty="0" smtClean="0">
              <a:solidFill>
                <a:schemeClr val="bg1"/>
              </a:solidFill>
              <a:latin typeface="Rockwell" pitchFamily="18" charset="0"/>
            </a:endParaRPr>
          </a:p>
          <a:p>
            <a:pPr>
              <a:buNone/>
            </a:pPr>
            <a:r>
              <a:rPr lang="en-US" sz="2800" dirty="0" smtClean="0">
                <a:solidFill>
                  <a:schemeClr val="bg1"/>
                </a:solidFill>
                <a:latin typeface="Rockwell" pitchFamily="18" charset="0"/>
              </a:rPr>
              <a:t>•</a:t>
            </a:r>
            <a:r>
              <a:rPr lang="en-US" sz="2800" dirty="0">
                <a:solidFill>
                  <a:schemeClr val="bg1"/>
                </a:solidFill>
                <a:latin typeface="Rockwell" pitchFamily="18" charset="0"/>
              </a:rPr>
              <a:t>Religious and Social Composition </a:t>
            </a:r>
            <a:endParaRPr lang="en-US" sz="2800" dirty="0" smtClean="0">
              <a:solidFill>
                <a:schemeClr val="bg1"/>
              </a:solidFill>
              <a:latin typeface="Rockwell" pitchFamily="18" charset="0"/>
            </a:endParaRPr>
          </a:p>
          <a:p>
            <a:pPr>
              <a:buNone/>
            </a:pPr>
            <a:r>
              <a:rPr lang="en-US" sz="2800" dirty="0" smtClean="0">
                <a:solidFill>
                  <a:schemeClr val="bg1"/>
                </a:solidFill>
                <a:latin typeface="Rockwell" pitchFamily="18" charset="0"/>
              </a:rPr>
              <a:t>•</a:t>
            </a:r>
            <a:r>
              <a:rPr lang="en-US" sz="2800" dirty="0">
                <a:solidFill>
                  <a:schemeClr val="bg1"/>
                </a:solidFill>
                <a:latin typeface="Rockwell" pitchFamily="18" charset="0"/>
              </a:rPr>
              <a:t>Economic Foundations </a:t>
            </a:r>
            <a:endParaRPr lang="en-US" sz="2800" dirty="0" smtClean="0">
              <a:solidFill>
                <a:schemeClr val="bg1"/>
              </a:solidFill>
              <a:latin typeface="Rockwell" pitchFamily="18" charset="0"/>
            </a:endParaRPr>
          </a:p>
          <a:p>
            <a:pPr>
              <a:buNone/>
            </a:pPr>
            <a:r>
              <a:rPr lang="en-US" sz="2800" dirty="0" smtClean="0">
                <a:solidFill>
                  <a:schemeClr val="bg1"/>
                </a:solidFill>
                <a:latin typeface="Rockwell" pitchFamily="18" charset="0"/>
              </a:rPr>
              <a:t>•</a:t>
            </a:r>
            <a:r>
              <a:rPr lang="en-US" sz="2800" dirty="0">
                <a:solidFill>
                  <a:schemeClr val="bg1"/>
                </a:solidFill>
                <a:latin typeface="Rockwell" pitchFamily="18" charset="0"/>
              </a:rPr>
              <a:t>Political Development * </a:t>
            </a:r>
          </a:p>
          <a:p>
            <a:pPr>
              <a:buNone/>
            </a:pPr>
            <a:endParaRPr lang="en-US" sz="28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1600200"/>
          </a:xfrm>
        </p:spPr>
        <p:txBody>
          <a:bodyPr/>
          <a:lstStyle/>
          <a:p>
            <a:pPr algn="l"/>
            <a:r>
              <a:rPr lang="en-US" sz="2400" dirty="0" smtClean="0">
                <a:solidFill>
                  <a:schemeClr val="bg1"/>
                </a:solidFill>
                <a:latin typeface="Rockwell" pitchFamily="18" charset="0"/>
              </a:rPr>
              <a:t>#</a:t>
            </a:r>
            <a:r>
              <a:rPr lang="en-US" sz="2400" dirty="0">
                <a:solidFill>
                  <a:schemeClr val="bg1"/>
                </a:solidFill>
                <a:latin typeface="Rockwell" pitchFamily="18" charset="0"/>
              </a:rPr>
              <a:t>2: How did the Puritans’ distinctive religious outlook and church organization shape the politics, society, and culture of Massachusetts Bay and other New England colonies? </a:t>
            </a:r>
            <a:endParaRPr lang="en-US" sz="2400" dirty="0">
              <a:latin typeface="Rockwell" pitchFamily="18" charset="0"/>
            </a:endParaRPr>
          </a:p>
        </p:txBody>
      </p:sp>
      <p:sp>
        <p:nvSpPr>
          <p:cNvPr id="3" name="Content Placeholder 2"/>
          <p:cNvSpPr>
            <a:spLocks noGrp="1"/>
          </p:cNvSpPr>
          <p:nvPr>
            <p:ph idx="1"/>
          </p:nvPr>
        </p:nvSpPr>
        <p:spPr>
          <a:xfrm>
            <a:off x="533400" y="2209800"/>
            <a:ext cx="8077200" cy="3886200"/>
          </a:xfrm>
        </p:spPr>
        <p:txBody>
          <a:bodyPr/>
          <a:lstStyle/>
          <a:p>
            <a:r>
              <a:rPr lang="en-US" sz="2400" dirty="0" smtClean="0">
                <a:solidFill>
                  <a:schemeClr val="bg1"/>
                </a:solidFill>
                <a:latin typeface="Rockwell" pitchFamily="18" charset="0"/>
              </a:rPr>
              <a:t>Protestant </a:t>
            </a:r>
            <a:r>
              <a:rPr lang="en-US" sz="2400" dirty="0">
                <a:solidFill>
                  <a:schemeClr val="bg1"/>
                </a:solidFill>
                <a:latin typeface="Rockwell" pitchFamily="18" charset="0"/>
              </a:rPr>
              <a:t>Reformation </a:t>
            </a:r>
          </a:p>
          <a:p>
            <a:r>
              <a:rPr lang="en-US" sz="2400" dirty="0" smtClean="0">
                <a:solidFill>
                  <a:schemeClr val="bg1"/>
                </a:solidFill>
                <a:latin typeface="Rockwell" pitchFamily="18" charset="0"/>
              </a:rPr>
              <a:t>Calvinism </a:t>
            </a:r>
            <a:endParaRPr lang="en-US" sz="2400" dirty="0">
              <a:solidFill>
                <a:schemeClr val="bg1"/>
              </a:solidFill>
              <a:latin typeface="Rockwell" pitchFamily="18" charset="0"/>
            </a:endParaRPr>
          </a:p>
          <a:p>
            <a:r>
              <a:rPr lang="en-US" sz="2400" dirty="0" smtClean="0">
                <a:solidFill>
                  <a:schemeClr val="bg1"/>
                </a:solidFill>
                <a:latin typeface="Rockwell" pitchFamily="18" charset="0"/>
              </a:rPr>
              <a:t>Henry </a:t>
            </a:r>
            <a:r>
              <a:rPr lang="en-US" sz="2400" dirty="0">
                <a:solidFill>
                  <a:schemeClr val="bg1"/>
                </a:solidFill>
                <a:latin typeface="Rockwell" pitchFamily="18" charset="0"/>
              </a:rPr>
              <a:t>VIII </a:t>
            </a:r>
          </a:p>
          <a:p>
            <a:r>
              <a:rPr lang="en-US" sz="2400" dirty="0" smtClean="0">
                <a:solidFill>
                  <a:schemeClr val="bg1"/>
                </a:solidFill>
                <a:latin typeface="Rockwell" pitchFamily="18" charset="0"/>
              </a:rPr>
              <a:t>Puritans </a:t>
            </a:r>
            <a:r>
              <a:rPr lang="en-US" sz="2400" dirty="0">
                <a:solidFill>
                  <a:schemeClr val="bg1"/>
                </a:solidFill>
                <a:latin typeface="Rockwell" pitchFamily="18" charset="0"/>
              </a:rPr>
              <a:t>and Pilgrims </a:t>
            </a:r>
          </a:p>
          <a:p>
            <a:r>
              <a:rPr lang="en-US" sz="2400" dirty="0" smtClean="0">
                <a:solidFill>
                  <a:schemeClr val="bg1"/>
                </a:solidFill>
                <a:latin typeface="Rockwell" pitchFamily="18" charset="0"/>
              </a:rPr>
              <a:t>Bible </a:t>
            </a:r>
            <a:r>
              <a:rPr lang="en-US" sz="2400" dirty="0">
                <a:solidFill>
                  <a:schemeClr val="bg1"/>
                </a:solidFill>
                <a:latin typeface="Rockwell" pitchFamily="18" charset="0"/>
              </a:rPr>
              <a:t>Commonwealth * </a:t>
            </a:r>
          </a:p>
          <a:p>
            <a:endParaRPr lang="en-US" sz="24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85800" y="685800"/>
            <a:ext cx="3617135" cy="51816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495800" y="838200"/>
            <a:ext cx="3962400" cy="4626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685800"/>
            <a:ext cx="838385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1752600"/>
          </a:xfrm>
        </p:spPr>
        <p:txBody>
          <a:bodyPr/>
          <a:lstStyle/>
          <a:p>
            <a:pPr algn="l"/>
            <a:r>
              <a:rPr lang="en-US" sz="2800" dirty="0" smtClean="0">
                <a:latin typeface="Rockwell" pitchFamily="18" charset="0"/>
              </a:rPr>
              <a:t>#</a:t>
            </a:r>
            <a:r>
              <a:rPr lang="en-US" sz="2800" dirty="0" smtClean="0">
                <a:latin typeface="Rockwell" pitchFamily="18" charset="0"/>
              </a:rPr>
              <a:t>3: “The dissent from Puritanism was as important in the formation of New England as Puritanism itself.” Do you agree or disagree with the statement? * </a:t>
            </a:r>
            <a:endParaRPr lang="en-US" sz="2800" dirty="0">
              <a:latin typeface="Rockwell"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343150" y="2671762"/>
            <a:ext cx="44577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1752600"/>
          </a:xfrm>
        </p:spPr>
        <p:txBody>
          <a:bodyPr/>
          <a:lstStyle/>
          <a:p>
            <a:pPr algn="l"/>
            <a:r>
              <a:rPr lang="en-US" sz="2400" dirty="0" smtClean="0">
                <a:latin typeface="Rockwell" pitchFamily="18" charset="0"/>
              </a:rPr>
              <a:t>#</a:t>
            </a:r>
            <a:r>
              <a:rPr lang="en-US" sz="2400" dirty="0" smtClean="0">
                <a:latin typeface="Rockwell" pitchFamily="18" charset="0"/>
              </a:rPr>
              <a:t>4: Contrast Puritan New England’s policies toward the Native Americans with the initial policies of the Quaker settlers in Pennsylvania. Why was Penn’s policy ultimately unsuccessful?</a:t>
            </a:r>
            <a:r>
              <a:rPr lang="en-US" sz="2800" dirty="0" smtClean="0"/>
              <a:t> </a:t>
            </a:r>
            <a:endParaRPr lang="en-US" sz="2800" dirty="0"/>
          </a:p>
        </p:txBody>
      </p:sp>
      <p:sp>
        <p:nvSpPr>
          <p:cNvPr id="3" name="Content Placeholder 2"/>
          <p:cNvSpPr>
            <a:spLocks noGrp="1"/>
          </p:cNvSpPr>
          <p:nvPr>
            <p:ph idx="1"/>
          </p:nvPr>
        </p:nvSpPr>
        <p:spPr>
          <a:xfrm>
            <a:off x="533400" y="2438400"/>
            <a:ext cx="8077200" cy="3657600"/>
          </a:xfrm>
        </p:spPr>
        <p:txBody>
          <a:bodyPr/>
          <a:lstStyle/>
          <a:p>
            <a:r>
              <a:rPr lang="en-US" sz="2400" dirty="0" smtClean="0">
                <a:latin typeface="Rockwell" pitchFamily="18" charset="0"/>
              </a:rPr>
              <a:t>Spread </a:t>
            </a:r>
            <a:r>
              <a:rPr lang="en-US" sz="2400" dirty="0" smtClean="0">
                <a:latin typeface="Rockwell" pitchFamily="18" charset="0"/>
              </a:rPr>
              <a:t>of English Settlement </a:t>
            </a:r>
          </a:p>
          <a:p>
            <a:r>
              <a:rPr lang="en-US" sz="2400" dirty="0" smtClean="0">
                <a:latin typeface="Rockwell" pitchFamily="18" charset="0"/>
              </a:rPr>
              <a:t>Wampanoag </a:t>
            </a:r>
            <a:r>
              <a:rPr lang="en-US" sz="2400" dirty="0" smtClean="0">
                <a:latin typeface="Rockwell" pitchFamily="18" charset="0"/>
              </a:rPr>
              <a:t>Indians </a:t>
            </a:r>
          </a:p>
          <a:p>
            <a:r>
              <a:rPr lang="en-US" sz="2400" dirty="0" smtClean="0">
                <a:latin typeface="Rockwell" pitchFamily="18" charset="0"/>
              </a:rPr>
              <a:t>Pequot </a:t>
            </a:r>
            <a:r>
              <a:rPr lang="en-US" sz="2400" dirty="0" smtClean="0">
                <a:latin typeface="Rockwell" pitchFamily="18" charset="0"/>
              </a:rPr>
              <a:t>War </a:t>
            </a:r>
          </a:p>
          <a:p>
            <a:r>
              <a:rPr lang="en-US" sz="2400" dirty="0" smtClean="0">
                <a:latin typeface="Rockwell" pitchFamily="18" charset="0"/>
              </a:rPr>
              <a:t>King </a:t>
            </a:r>
            <a:r>
              <a:rPr lang="en-US" sz="2400" dirty="0" smtClean="0">
                <a:latin typeface="Rockwell" pitchFamily="18" charset="0"/>
              </a:rPr>
              <a:t>Philip’s War </a:t>
            </a:r>
          </a:p>
          <a:p>
            <a:r>
              <a:rPr lang="en-US" sz="2400" dirty="0" smtClean="0">
                <a:latin typeface="Rockwell" pitchFamily="18" charset="0"/>
              </a:rPr>
              <a:t>Penn’s </a:t>
            </a:r>
            <a:r>
              <a:rPr lang="en-US" sz="2400" dirty="0" smtClean="0">
                <a:latin typeface="Rockwell" pitchFamily="18" charset="0"/>
              </a:rPr>
              <a:t>Holy Experiment – Quakers * </a:t>
            </a: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chalkboard">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C Futura Casual"/>
        <a:ea typeface=""/>
        <a:cs typeface=""/>
      </a:majorFont>
      <a:minorFont>
        <a:latin typeface="CAC Futura Casu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echalkboard</Template>
  <TotalTime>31</TotalTime>
  <Words>157</Words>
  <Application>Microsoft Office PowerPoint</Application>
  <PresentationFormat>On-screen Show (4:3)</PresentationFormat>
  <Paragraphs>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echalkboard</vt:lpstr>
      <vt:lpstr>Chapter 3</vt:lpstr>
      <vt:lpstr>Slide 2</vt:lpstr>
      <vt:lpstr>Slide 3</vt:lpstr>
      <vt:lpstr> #1: Compare and contrast the New England, Middle, and Southern Colonies. </vt:lpstr>
      <vt:lpstr>#2: How did the Puritans’ distinctive religious outlook and church organization shape the politics, society, and culture of Massachusetts Bay and other New England colonies? </vt:lpstr>
      <vt:lpstr>Slide 6</vt:lpstr>
      <vt:lpstr>Slide 7</vt:lpstr>
      <vt:lpstr>#3: “The dissent from Puritanism was as important in the formation of New England as Puritanism itself.” Do you agree or disagree with the statement? * </vt:lpstr>
      <vt:lpstr>#4: Contrast Puritan New England’s policies toward the Native Americans with the initial policies of the Quaker settlers in Pennsylvania. Why was Penn’s policy ultimately unsuccessful? </vt:lpstr>
      <vt:lpstr>Slide 10</vt:lpstr>
      <vt:lpstr> #5: Describe and analyze the English government’s relationship with the colonies in the 17th century. Is the term benign neglect an accurate description of English colonial policy? </vt:lpstr>
      <vt:lpstr>Slide 12</vt:lpstr>
      <vt:lpstr>Slide 13</vt:lpstr>
      <vt:lpstr>Slide 14</vt:lpstr>
      <vt:lpstr> #6: What economic, social, and ethnic conditions typical of the early southern colonies were generally absent in the New England and middle colonies? What characteristics did the middle colonies have that were not generally present in the south? * </vt:lpstr>
    </vt:vector>
  </TitlesOfParts>
  <Company>PFISD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e800856</dc:creator>
  <cp:lastModifiedBy>e800856</cp:lastModifiedBy>
  <cp:revision>4</cp:revision>
  <dcterms:created xsi:type="dcterms:W3CDTF">2012-09-05T20:25:32Z</dcterms:created>
  <dcterms:modified xsi:type="dcterms:W3CDTF">2012-09-05T23:09:34Z</dcterms:modified>
</cp:coreProperties>
</file>